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75" r:id="rId3"/>
    <p:sldId id="267" r:id="rId4"/>
    <p:sldId id="265" r:id="rId5"/>
    <p:sldId id="260" r:id="rId6"/>
    <p:sldId id="266" r:id="rId7"/>
    <p:sldId id="273" r:id="rId8"/>
    <p:sldId id="261" r:id="rId9"/>
    <p:sldId id="259" r:id="rId10"/>
    <p:sldId id="268" r:id="rId11"/>
    <p:sldId id="271" r:id="rId12"/>
    <p:sldId id="269" r:id="rId13"/>
    <p:sldId id="270" r:id="rId14"/>
    <p:sldId id="264" r:id="rId15"/>
    <p:sldId id="258" r:id="rId16"/>
    <p:sldId id="263" r:id="rId17"/>
    <p:sldId id="257" r:id="rId18"/>
    <p:sldId id="262" r:id="rId19"/>
    <p:sldId id="272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E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12/29/2023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12/29/2023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12/29/2023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E1B7A-0B05-BF4E-271E-576869543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150" y="1039700"/>
            <a:ext cx="11732849" cy="136783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DEVELOPMENT OF CARBONATED BEVERAGE PLANT </a:t>
            </a:r>
            <a:endParaRPr lang="en-IN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5B57CD-9648-9908-4B7F-79A0CE093E2F}"/>
              </a:ext>
            </a:extLst>
          </p:cNvPr>
          <p:cNvSpPr txBox="1"/>
          <p:nvPr/>
        </p:nvSpPr>
        <p:spPr>
          <a:xfrm>
            <a:off x="205151" y="4828759"/>
            <a:ext cx="514916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Guide – </a:t>
            </a:r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APURBA GIRI¹ &amp; </a:t>
            </a:r>
          </a:p>
          <a:p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AYAN MONDAL²</a:t>
            </a:r>
          </a:p>
          <a:p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HEAD OF ASSISTANT PROFESSOR</a:t>
            </a:r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¹</a:t>
            </a:r>
            <a:endParaRPr 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ASSISTANT PROFESSOR</a:t>
            </a:r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²</a:t>
            </a:r>
          </a:p>
          <a:p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(DEPT. OF NUTRITION)</a:t>
            </a:r>
            <a:endParaRPr lang="en-IN" sz="2000" dirty="0">
              <a:solidFill>
                <a:schemeClr val="bg1"/>
              </a:solidFill>
              <a:latin typeface="Bodoni MT Black" panose="02070A03080606020203" pitchFamily="18" charset="0"/>
            </a:endParaRPr>
          </a:p>
          <a:p>
            <a:r>
              <a:rPr lang="en-IN" sz="2000" dirty="0" err="1">
                <a:solidFill>
                  <a:schemeClr val="bg1"/>
                </a:solidFill>
                <a:latin typeface="Bodoni MT Black" panose="02070A03080606020203" pitchFamily="18" charset="0"/>
              </a:rPr>
              <a:t>Mugberia</a:t>
            </a:r>
            <a:r>
              <a:rPr lang="en-IN" sz="2000" dirty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  <a:r>
              <a:rPr lang="en-IN" sz="2000" dirty="0" err="1">
                <a:solidFill>
                  <a:schemeClr val="bg1"/>
                </a:solidFill>
                <a:latin typeface="Bodoni MT Black" panose="02070A03080606020203" pitchFamily="18" charset="0"/>
              </a:rPr>
              <a:t>Gangadhar</a:t>
            </a:r>
            <a:r>
              <a:rPr lang="en-IN" sz="2000" dirty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  <a:r>
              <a:rPr lang="en-IN" sz="2000" dirty="0" err="1">
                <a:solidFill>
                  <a:schemeClr val="bg1"/>
                </a:solidFill>
                <a:latin typeface="Bodoni MT Black" panose="02070A03080606020203" pitchFamily="18" charset="0"/>
              </a:rPr>
              <a:t>Mahavidyalaya</a:t>
            </a:r>
            <a:endParaRPr lang="en-IN" sz="2000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55A9C1-AF59-71F4-DA32-F98DDD54A249}"/>
              </a:ext>
            </a:extLst>
          </p:cNvPr>
          <p:cNvSpPr txBox="1"/>
          <p:nvPr/>
        </p:nvSpPr>
        <p:spPr>
          <a:xfrm>
            <a:off x="7302062" y="5170287"/>
            <a:ext cx="539602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Britannic Bold" panose="020B0903060703020204" pitchFamily="34" charset="0"/>
              </a:rPr>
              <a:t>PROJECTED BY –PUTUL GOCHHAIT  </a:t>
            </a:r>
          </a:p>
          <a:p>
            <a:r>
              <a:rPr lang="en-US" sz="2400" b="1" dirty="0">
                <a:solidFill>
                  <a:schemeClr val="bg1"/>
                </a:solidFill>
                <a:latin typeface="Bodoni MT" panose="02070603080606020203" pitchFamily="18" charset="0"/>
              </a:rPr>
              <a:t>Roll – 2220</a:t>
            </a:r>
            <a:endParaRPr lang="en-IN" sz="2000" b="1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Department of Nutrition,</a:t>
            </a:r>
          </a:p>
          <a:p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B.Voc Food Processing 6</a:t>
            </a:r>
            <a:r>
              <a:rPr lang="en-US" sz="2000" baseline="30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semester</a:t>
            </a:r>
            <a:r>
              <a:rPr lang="en-IN" sz="2000" dirty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</a:p>
          <a:p>
            <a:r>
              <a:rPr lang="en-IN" sz="2000" dirty="0" err="1">
                <a:solidFill>
                  <a:schemeClr val="bg1"/>
                </a:solidFill>
                <a:latin typeface="Bodoni MT Black" panose="02070A03080606020203" pitchFamily="18" charset="0"/>
              </a:rPr>
              <a:t>Mugberia</a:t>
            </a:r>
            <a:r>
              <a:rPr lang="en-IN" sz="2000" dirty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  <a:r>
              <a:rPr lang="en-IN" sz="2000" dirty="0" err="1">
                <a:solidFill>
                  <a:schemeClr val="bg1"/>
                </a:solidFill>
                <a:latin typeface="Bodoni MT Black" panose="02070A03080606020203" pitchFamily="18" charset="0"/>
              </a:rPr>
              <a:t>Gangadhar</a:t>
            </a:r>
            <a:r>
              <a:rPr lang="en-IN" sz="2000" dirty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  <a:r>
              <a:rPr lang="en-IN" sz="2000" dirty="0" err="1">
                <a:solidFill>
                  <a:schemeClr val="bg1"/>
                </a:solidFill>
                <a:latin typeface="Bodoni MT Black" panose="02070A03080606020203" pitchFamily="18" charset="0"/>
              </a:rPr>
              <a:t>Mahavidyalaya</a:t>
            </a:r>
            <a:endParaRPr lang="en-IN" sz="2000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1A0524-70A2-1BE4-4BEE-17E79308E43A}"/>
              </a:ext>
            </a:extLst>
          </p:cNvPr>
          <p:cNvSpPr/>
          <p:nvPr/>
        </p:nvSpPr>
        <p:spPr>
          <a:xfrm>
            <a:off x="1594809" y="167838"/>
            <a:ext cx="8903429" cy="6423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Bodoni MT" panose="02070603080606020203" pitchFamily="18" charset="0"/>
              </a:rPr>
              <a:t>PROJECT ON ENTREPRENEURSHIP</a:t>
            </a:r>
            <a:endParaRPr lang="en-IN" b="1" dirty="0">
              <a:solidFill>
                <a:schemeClr val="tx1"/>
              </a:solidFill>
              <a:latin typeface="Bodoni MT" panose="02070603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007" y="2637006"/>
            <a:ext cx="2565031" cy="2441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802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6" t="21635" r="34411" b="22642"/>
          <a:stretch/>
        </p:blipFill>
        <p:spPr>
          <a:xfrm>
            <a:off x="0" y="14194"/>
            <a:ext cx="12192000" cy="6843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763774" y="3502325"/>
            <a:ext cx="1811547" cy="11990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2287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"/>
          <a:stretch/>
        </p:blipFill>
        <p:spPr>
          <a:xfrm>
            <a:off x="69019" y="1224951"/>
            <a:ext cx="11976338" cy="56330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6" name="Rectangle 25"/>
          <p:cNvSpPr/>
          <p:nvPr/>
        </p:nvSpPr>
        <p:spPr>
          <a:xfrm>
            <a:off x="1164567" y="77639"/>
            <a:ext cx="9834112" cy="94890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Production Process</a:t>
            </a:r>
          </a:p>
        </p:txBody>
      </p:sp>
      <p:sp>
        <p:nvSpPr>
          <p:cNvPr id="2" name="Rectangle 1"/>
          <p:cNvSpPr/>
          <p:nvPr/>
        </p:nvSpPr>
        <p:spPr>
          <a:xfrm>
            <a:off x="293298" y="5279366"/>
            <a:ext cx="992038" cy="301925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Flavour</a:t>
            </a:r>
            <a:endParaRPr lang="en-IN" sz="1000" dirty="0"/>
          </a:p>
        </p:txBody>
      </p:sp>
      <p:sp>
        <p:nvSpPr>
          <p:cNvPr id="5" name="Rectangle 4"/>
          <p:cNvSpPr/>
          <p:nvPr/>
        </p:nvSpPr>
        <p:spPr>
          <a:xfrm>
            <a:off x="224289" y="5969479"/>
            <a:ext cx="940278" cy="342182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 </a:t>
            </a:r>
            <a:r>
              <a:rPr lang="en-US" sz="1000" dirty="0" err="1"/>
              <a:t>Colour</a:t>
            </a:r>
            <a:r>
              <a:rPr lang="en-US" sz="1000" dirty="0"/>
              <a:t> </a:t>
            </a:r>
            <a:endParaRPr lang="en-IN" sz="10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140016" y="2941608"/>
            <a:ext cx="25879" cy="8626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418718" y="2398142"/>
            <a:ext cx="879894" cy="465827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9591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9000">
              <a:schemeClr val="bg1"/>
            </a:gs>
            <a:gs pos="5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4567" y="77639"/>
            <a:ext cx="9834112" cy="94890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Laboratory Test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4837" y="1371600"/>
            <a:ext cx="46841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Titration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Gas volume analyzer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Refractometer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Density Meter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Brix Meter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Viscometers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Sensory Test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Microbiological Test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Water quality Test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IN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593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8303" y="103518"/>
            <a:ext cx="9834112" cy="94890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Product Details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927535"/>
              </p:ext>
            </p:extLst>
          </p:nvPr>
        </p:nvGraphicFramePr>
        <p:xfrm>
          <a:off x="815675" y="1168240"/>
          <a:ext cx="1009674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4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4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5702">
                <a:tc>
                  <a:txBody>
                    <a:bodyPr/>
                    <a:lstStyle/>
                    <a:p>
                      <a:r>
                        <a:rPr lang="en-IN" dirty="0"/>
                        <a:t>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200ml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500 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 litre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702">
                <a:tc>
                  <a:txBody>
                    <a:bodyPr/>
                    <a:lstStyle/>
                    <a:p>
                      <a:r>
                        <a:rPr lang="en-IN" dirty="0"/>
                        <a:t>Bottle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702">
                <a:tc>
                  <a:txBody>
                    <a:bodyPr/>
                    <a:lstStyle/>
                    <a:p>
                      <a:r>
                        <a:rPr lang="en-IN" dirty="0"/>
                        <a:t>Cap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702">
                <a:tc>
                  <a:txBody>
                    <a:bodyPr/>
                    <a:lstStyle/>
                    <a:p>
                      <a:r>
                        <a:rPr lang="en-IN" dirty="0"/>
                        <a:t>Flavour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702">
                <a:tc>
                  <a:txBody>
                    <a:bodyPr/>
                    <a:lstStyle/>
                    <a:p>
                      <a:r>
                        <a:rPr lang="en-IN" dirty="0"/>
                        <a:t>Gas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702">
                <a:tc>
                  <a:txBody>
                    <a:bodyPr/>
                    <a:lstStyle/>
                    <a:p>
                      <a:r>
                        <a:rPr lang="en-IN" dirty="0"/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702">
                <a:tc>
                  <a:txBody>
                    <a:bodyPr/>
                    <a:lstStyle/>
                    <a:p>
                      <a:r>
                        <a:rPr lang="en-IN" dirty="0"/>
                        <a:t>Electricity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702">
                <a:tc>
                  <a:txBody>
                    <a:bodyPr/>
                    <a:lstStyle/>
                    <a:p>
                      <a:r>
                        <a:rPr lang="en-IN" dirty="0"/>
                        <a:t>Labour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702">
                <a:tc>
                  <a:txBody>
                    <a:bodyPr/>
                    <a:lstStyle/>
                    <a:p>
                      <a:r>
                        <a:rPr lang="en-IN" dirty="0"/>
                        <a:t>Sticker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702">
                <a:tc>
                  <a:txBody>
                    <a:bodyPr/>
                    <a:lstStyle/>
                    <a:p>
                      <a:r>
                        <a:rPr lang="en-IN" dirty="0"/>
                        <a:t>Packaging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702">
                <a:tc>
                  <a:txBody>
                    <a:bodyPr/>
                    <a:lstStyle/>
                    <a:p>
                      <a:r>
                        <a:rPr lang="en-IN" dirty="0"/>
                        <a:t>Others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284748"/>
              </p:ext>
            </p:extLst>
          </p:nvPr>
        </p:nvGraphicFramePr>
        <p:xfrm>
          <a:off x="738038" y="5334799"/>
          <a:ext cx="1017437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4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4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4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Size</a:t>
                      </a:r>
                      <a:r>
                        <a:rPr lang="en-IN" baseline="0" dirty="0"/>
                        <a:t> of bottle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Total</a:t>
                      </a:r>
                      <a:r>
                        <a:rPr lang="en-IN" baseline="0" dirty="0"/>
                        <a:t> cost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Wholesaler cost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Profit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200ml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8.908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5.092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500ml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18.73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7.27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1liter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31.26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17.74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326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9000">
              <a:schemeClr val="bg1"/>
            </a:gs>
            <a:gs pos="5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1820" y="3969244"/>
            <a:ext cx="9834112" cy="94890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Distribution Process</a:t>
            </a:r>
            <a:endParaRPr lang="en-IN" sz="4400" dirty="0"/>
          </a:p>
        </p:txBody>
      </p:sp>
      <p:sp>
        <p:nvSpPr>
          <p:cNvPr id="3" name="Rectangle 2"/>
          <p:cNvSpPr/>
          <p:nvPr/>
        </p:nvSpPr>
        <p:spPr>
          <a:xfrm>
            <a:off x="468703" y="5503072"/>
            <a:ext cx="1426234" cy="87126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Raw material 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2872597" y="5503072"/>
            <a:ext cx="1575758" cy="87126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Plant 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578303" y="5503072"/>
            <a:ext cx="1572880" cy="87126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Retailer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5296619" y="5503072"/>
            <a:ext cx="1463613" cy="87126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Distributor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10029645" y="5543329"/>
            <a:ext cx="1529749" cy="87126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customer</a:t>
            </a:r>
            <a:endParaRPr lang="en-IN" dirty="0"/>
          </a:p>
        </p:txBody>
      </p:sp>
      <p:sp>
        <p:nvSpPr>
          <p:cNvPr id="10" name="Right Arrow 9"/>
          <p:cNvSpPr/>
          <p:nvPr/>
        </p:nvSpPr>
        <p:spPr>
          <a:xfrm>
            <a:off x="2024333" y="5773371"/>
            <a:ext cx="718868" cy="30192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Right Arrow 12"/>
          <p:cNvSpPr/>
          <p:nvPr/>
        </p:nvSpPr>
        <p:spPr>
          <a:xfrm>
            <a:off x="9198632" y="5787746"/>
            <a:ext cx="718868" cy="30192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Right Arrow 13"/>
          <p:cNvSpPr/>
          <p:nvPr/>
        </p:nvSpPr>
        <p:spPr>
          <a:xfrm>
            <a:off x="6807677" y="5787746"/>
            <a:ext cx="718868" cy="30192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Right Arrow 14"/>
          <p:cNvSpPr/>
          <p:nvPr/>
        </p:nvSpPr>
        <p:spPr>
          <a:xfrm>
            <a:off x="4534620" y="5773371"/>
            <a:ext cx="718868" cy="30192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>
            <a:off x="2872597" y="151529"/>
            <a:ext cx="5656889" cy="8207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dirty="0"/>
              <a:t>Start up cost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9567" y="1626428"/>
            <a:ext cx="35739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Land – 2500000</a:t>
            </a:r>
          </a:p>
          <a:p>
            <a:r>
              <a:rPr lang="en-IN" sz="2800" dirty="0"/>
              <a:t>Building – 1000000</a:t>
            </a:r>
          </a:p>
          <a:p>
            <a:r>
              <a:rPr lang="en-IN" sz="2800" dirty="0"/>
              <a:t>Machinery – 1115000</a:t>
            </a:r>
          </a:p>
          <a:p>
            <a:endParaRPr lang="en-IN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785923" y="1841872"/>
            <a:ext cx="39451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Raw material – 100000 </a:t>
            </a:r>
          </a:p>
          <a:p>
            <a:r>
              <a:rPr lang="en-IN" sz="2800" dirty="0"/>
              <a:t>Salary –300000</a:t>
            </a:r>
          </a:p>
          <a:p>
            <a:r>
              <a:rPr lang="en-IN" sz="2800" dirty="0"/>
              <a:t>Others - 700000</a:t>
            </a:r>
          </a:p>
        </p:txBody>
      </p:sp>
    </p:spTree>
    <p:extLst>
      <p:ext uri="{BB962C8B-B14F-4D97-AF65-F5344CB8AC3E}">
        <p14:creationId xmlns:p14="http://schemas.microsoft.com/office/powerpoint/2010/main" val="1905791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chemeClr val="accent1">
                <a:lumMod val="5000"/>
                <a:lumOff val="95000"/>
              </a:schemeClr>
            </a:gs>
            <a:gs pos="74000">
              <a:srgbClr val="99EFFB"/>
            </a:gs>
            <a:gs pos="83000">
              <a:srgbClr val="99EFFB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3DDE9B-2722-398A-4276-46F8926F7E18}"/>
              </a:ext>
            </a:extLst>
          </p:cNvPr>
          <p:cNvSpPr/>
          <p:nvPr/>
        </p:nvSpPr>
        <p:spPr>
          <a:xfrm>
            <a:off x="4374776" y="1102660"/>
            <a:ext cx="2940423" cy="519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INTRAPRENEUR</a:t>
            </a:r>
            <a:endParaRPr lang="en-IN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E338E71-8FF6-2CF0-9786-AB592FBA8B9C}"/>
              </a:ext>
            </a:extLst>
          </p:cNvPr>
          <p:cNvCxnSpPr>
            <a:stCxn id="2" idx="2"/>
          </p:cNvCxnSpPr>
          <p:nvPr/>
        </p:nvCxnSpPr>
        <p:spPr>
          <a:xfrm flipH="1">
            <a:off x="5844987" y="1622613"/>
            <a:ext cx="1" cy="2420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393C93-7A17-8989-8288-90FBEBCF6AF9}"/>
              </a:ext>
            </a:extLst>
          </p:cNvPr>
          <p:cNvCxnSpPr>
            <a:cxnSpLocks/>
          </p:cNvCxnSpPr>
          <p:nvPr/>
        </p:nvCxnSpPr>
        <p:spPr>
          <a:xfrm>
            <a:off x="1237130" y="1864660"/>
            <a:ext cx="9735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075A99-248C-BC17-A6BA-71BF4C3EC711}"/>
              </a:ext>
            </a:extLst>
          </p:cNvPr>
          <p:cNvCxnSpPr/>
          <p:nvPr/>
        </p:nvCxnSpPr>
        <p:spPr>
          <a:xfrm flipH="1">
            <a:off x="5979453" y="1846728"/>
            <a:ext cx="1" cy="2420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4DFF9C1-4951-D1A3-A011-FF62AF3F0E59}"/>
              </a:ext>
            </a:extLst>
          </p:cNvPr>
          <p:cNvCxnSpPr/>
          <p:nvPr/>
        </p:nvCxnSpPr>
        <p:spPr>
          <a:xfrm flipH="1">
            <a:off x="3626221" y="1864660"/>
            <a:ext cx="1" cy="2420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B7A56B-4380-4C3A-0D46-2F1554A85E82}"/>
              </a:ext>
            </a:extLst>
          </p:cNvPr>
          <p:cNvCxnSpPr/>
          <p:nvPr/>
        </p:nvCxnSpPr>
        <p:spPr>
          <a:xfrm flipH="1">
            <a:off x="8476126" y="1846728"/>
            <a:ext cx="1" cy="2420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79F345-65F5-08EE-CBCD-1AEA4B91943A}"/>
              </a:ext>
            </a:extLst>
          </p:cNvPr>
          <p:cNvCxnSpPr/>
          <p:nvPr/>
        </p:nvCxnSpPr>
        <p:spPr>
          <a:xfrm flipH="1">
            <a:off x="10954869" y="1864661"/>
            <a:ext cx="1" cy="2420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C923C8-947B-F37A-3C7E-3CB209720F87}"/>
              </a:ext>
            </a:extLst>
          </p:cNvPr>
          <p:cNvCxnSpPr/>
          <p:nvPr/>
        </p:nvCxnSpPr>
        <p:spPr>
          <a:xfrm flipH="1">
            <a:off x="1237130" y="1846730"/>
            <a:ext cx="1" cy="2420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C5E1E37-88AA-FB57-9D41-B77A85C6B897}"/>
              </a:ext>
            </a:extLst>
          </p:cNvPr>
          <p:cNvSpPr/>
          <p:nvPr/>
        </p:nvSpPr>
        <p:spPr>
          <a:xfrm>
            <a:off x="214591" y="2059641"/>
            <a:ext cx="1990160" cy="519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Accountant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8E123B8-77A0-38E4-8DAE-C86A9F4574AC}"/>
              </a:ext>
            </a:extLst>
          </p:cNvPr>
          <p:cNvSpPr/>
          <p:nvPr/>
        </p:nvSpPr>
        <p:spPr>
          <a:xfrm>
            <a:off x="7546054" y="2088778"/>
            <a:ext cx="1990160" cy="519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Collection Manager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9596CBF-A0F1-9531-1BB3-9888DDD5A77F}"/>
              </a:ext>
            </a:extLst>
          </p:cNvPr>
          <p:cNvSpPr/>
          <p:nvPr/>
        </p:nvSpPr>
        <p:spPr>
          <a:xfrm>
            <a:off x="2650760" y="2075328"/>
            <a:ext cx="1990160" cy="519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 manager</a:t>
            </a:r>
            <a:endParaRPr lang="en-IN" dirty="0">
              <a:solidFill>
                <a:schemeClr val="tx1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C7F9AE5-FC48-EC8A-E3BC-97188B3FA169}"/>
              </a:ext>
            </a:extLst>
          </p:cNvPr>
          <p:cNvCxnSpPr/>
          <p:nvPr/>
        </p:nvCxnSpPr>
        <p:spPr>
          <a:xfrm flipH="1">
            <a:off x="3632385" y="2604248"/>
            <a:ext cx="1" cy="2420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3D1AE8E-4D8C-07B9-F219-E5CE966D5D2A}"/>
              </a:ext>
            </a:extLst>
          </p:cNvPr>
          <p:cNvCxnSpPr>
            <a:cxnSpLocks/>
          </p:cNvCxnSpPr>
          <p:nvPr/>
        </p:nvCxnSpPr>
        <p:spPr>
          <a:xfrm flipV="1">
            <a:off x="2948827" y="2837329"/>
            <a:ext cx="1371600" cy="896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9A77602-5AF7-8F55-3815-8DFD48F5E640}"/>
              </a:ext>
            </a:extLst>
          </p:cNvPr>
          <p:cNvCxnSpPr/>
          <p:nvPr/>
        </p:nvCxnSpPr>
        <p:spPr>
          <a:xfrm flipH="1">
            <a:off x="4306977" y="2846295"/>
            <a:ext cx="1" cy="2420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3BC9CB1-9901-73FC-6F94-4B046D19D8B5}"/>
              </a:ext>
            </a:extLst>
          </p:cNvPr>
          <p:cNvCxnSpPr/>
          <p:nvPr/>
        </p:nvCxnSpPr>
        <p:spPr>
          <a:xfrm flipH="1">
            <a:off x="2951068" y="2828364"/>
            <a:ext cx="1" cy="2420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4749025-962B-7D70-6F74-10C24D1E493B}"/>
              </a:ext>
            </a:extLst>
          </p:cNvPr>
          <p:cNvSpPr/>
          <p:nvPr/>
        </p:nvSpPr>
        <p:spPr>
          <a:xfrm>
            <a:off x="5044877" y="2088775"/>
            <a:ext cx="1990160" cy="519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Purchasing manager</a:t>
            </a:r>
            <a:endParaRPr lang="en-IN" dirty="0">
              <a:solidFill>
                <a:schemeClr val="tx1"/>
              </a:solidFill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203ABEC-08E3-4C52-0417-6CAA0BB646C9}"/>
              </a:ext>
            </a:extLst>
          </p:cNvPr>
          <p:cNvCxnSpPr/>
          <p:nvPr/>
        </p:nvCxnSpPr>
        <p:spPr>
          <a:xfrm flipH="1">
            <a:off x="6026502" y="2617694"/>
            <a:ext cx="1" cy="2420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72C05EC-BB61-A82D-5411-FFBD14D2AF90}"/>
              </a:ext>
            </a:extLst>
          </p:cNvPr>
          <p:cNvCxnSpPr>
            <a:cxnSpLocks/>
          </p:cNvCxnSpPr>
          <p:nvPr/>
        </p:nvCxnSpPr>
        <p:spPr>
          <a:xfrm flipV="1">
            <a:off x="5342944" y="2850775"/>
            <a:ext cx="1371600" cy="896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2F7CF84-830E-C543-FBA4-DF718F50F38A}"/>
              </a:ext>
            </a:extLst>
          </p:cNvPr>
          <p:cNvCxnSpPr/>
          <p:nvPr/>
        </p:nvCxnSpPr>
        <p:spPr>
          <a:xfrm flipH="1">
            <a:off x="6701094" y="2859741"/>
            <a:ext cx="1" cy="2420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F56C626-FAD1-56F8-5EC2-3BA2E28D3370}"/>
              </a:ext>
            </a:extLst>
          </p:cNvPr>
          <p:cNvCxnSpPr/>
          <p:nvPr/>
        </p:nvCxnSpPr>
        <p:spPr>
          <a:xfrm flipH="1">
            <a:off x="5345185" y="2841810"/>
            <a:ext cx="1" cy="2420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9537A996-5493-C01B-77B4-D3319FEF2089}"/>
              </a:ext>
            </a:extLst>
          </p:cNvPr>
          <p:cNvSpPr/>
          <p:nvPr/>
        </p:nvSpPr>
        <p:spPr>
          <a:xfrm>
            <a:off x="9940171" y="2111227"/>
            <a:ext cx="1990160" cy="519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Marketing manager</a:t>
            </a:r>
            <a:endParaRPr lang="en-IN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21F589C-8A9A-19A1-3BE2-F0F08DDA8E90}"/>
              </a:ext>
            </a:extLst>
          </p:cNvPr>
          <p:cNvCxnSpPr/>
          <p:nvPr/>
        </p:nvCxnSpPr>
        <p:spPr>
          <a:xfrm flipH="1">
            <a:off x="10921796" y="2640106"/>
            <a:ext cx="1" cy="2420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27E234F-C01B-7844-478D-E967D1CCDED6}"/>
              </a:ext>
            </a:extLst>
          </p:cNvPr>
          <p:cNvCxnSpPr>
            <a:cxnSpLocks/>
          </p:cNvCxnSpPr>
          <p:nvPr/>
        </p:nvCxnSpPr>
        <p:spPr>
          <a:xfrm flipV="1">
            <a:off x="10238238" y="2873187"/>
            <a:ext cx="1371600" cy="896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B5BD357-96CF-97AF-682A-906349606F01}"/>
              </a:ext>
            </a:extLst>
          </p:cNvPr>
          <p:cNvCxnSpPr/>
          <p:nvPr/>
        </p:nvCxnSpPr>
        <p:spPr>
          <a:xfrm flipH="1">
            <a:off x="11596388" y="2882153"/>
            <a:ext cx="1" cy="2420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D8A634A-372D-49AC-152D-E74717197949}"/>
              </a:ext>
            </a:extLst>
          </p:cNvPr>
          <p:cNvCxnSpPr/>
          <p:nvPr/>
        </p:nvCxnSpPr>
        <p:spPr>
          <a:xfrm flipH="1">
            <a:off x="10240479" y="2864222"/>
            <a:ext cx="1" cy="2420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50825FE-02AD-C667-E53C-89DFB72AED7F}"/>
              </a:ext>
            </a:extLst>
          </p:cNvPr>
          <p:cNvCxnSpPr/>
          <p:nvPr/>
        </p:nvCxnSpPr>
        <p:spPr>
          <a:xfrm>
            <a:off x="0" y="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D15C586-A264-95C8-6725-4BE6500B6E6F}"/>
              </a:ext>
            </a:extLst>
          </p:cNvPr>
          <p:cNvCxnSpPr/>
          <p:nvPr/>
        </p:nvCxnSpPr>
        <p:spPr>
          <a:xfrm>
            <a:off x="8301318" y="3998244"/>
            <a:ext cx="181760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92A50ED-7D6C-6C98-0045-AD87F2C5382C}"/>
              </a:ext>
            </a:extLst>
          </p:cNvPr>
          <p:cNvCxnSpPr/>
          <p:nvPr/>
        </p:nvCxnSpPr>
        <p:spPr>
          <a:xfrm flipH="1">
            <a:off x="8310283" y="3998244"/>
            <a:ext cx="1" cy="2420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5C5DFF7-2743-ABE9-AB4A-E68889398B68}"/>
              </a:ext>
            </a:extLst>
          </p:cNvPr>
          <p:cNvCxnSpPr/>
          <p:nvPr/>
        </p:nvCxnSpPr>
        <p:spPr>
          <a:xfrm flipH="1">
            <a:off x="10100989" y="3998244"/>
            <a:ext cx="1" cy="2420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23BE6410-04BC-6C75-393D-E2B7B86E1661}"/>
              </a:ext>
            </a:extLst>
          </p:cNvPr>
          <p:cNvSpPr/>
          <p:nvPr/>
        </p:nvSpPr>
        <p:spPr>
          <a:xfrm>
            <a:off x="8941625" y="3101787"/>
            <a:ext cx="1622272" cy="636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Transportation supervisor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E626204-6562-273A-3713-DA86F00C74C6}"/>
              </a:ext>
            </a:extLst>
          </p:cNvPr>
          <p:cNvSpPr/>
          <p:nvPr/>
        </p:nvSpPr>
        <p:spPr>
          <a:xfrm>
            <a:off x="10768860" y="3110753"/>
            <a:ext cx="1299883" cy="636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Packaging supervisor </a:t>
            </a:r>
            <a:endParaRPr lang="en-IN" dirty="0">
              <a:solidFill>
                <a:schemeClr val="tx1"/>
              </a:solidFill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3E82895-0C2E-E4C0-520D-F4FEFEB90367}"/>
              </a:ext>
            </a:extLst>
          </p:cNvPr>
          <p:cNvCxnSpPr/>
          <p:nvPr/>
        </p:nvCxnSpPr>
        <p:spPr>
          <a:xfrm flipH="1">
            <a:off x="9713256" y="3747232"/>
            <a:ext cx="1" cy="2420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40FD1D1-DFE7-0B78-2C39-7564A2931337}"/>
              </a:ext>
            </a:extLst>
          </p:cNvPr>
          <p:cNvCxnSpPr>
            <a:cxnSpLocks/>
          </p:cNvCxnSpPr>
          <p:nvPr/>
        </p:nvCxnSpPr>
        <p:spPr>
          <a:xfrm>
            <a:off x="11418801" y="3756197"/>
            <a:ext cx="0" cy="241152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B0738C5-5B40-2101-396B-E040C9C1BBE9}"/>
              </a:ext>
            </a:extLst>
          </p:cNvPr>
          <p:cNvCxnSpPr>
            <a:cxnSpLocks/>
          </p:cNvCxnSpPr>
          <p:nvPr/>
        </p:nvCxnSpPr>
        <p:spPr>
          <a:xfrm flipH="1">
            <a:off x="10730751" y="5495356"/>
            <a:ext cx="69924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2385C43-D20D-73BA-AEB8-DDF7A9A8D78E}"/>
              </a:ext>
            </a:extLst>
          </p:cNvPr>
          <p:cNvCxnSpPr>
            <a:cxnSpLocks/>
          </p:cNvCxnSpPr>
          <p:nvPr/>
        </p:nvCxnSpPr>
        <p:spPr>
          <a:xfrm flipH="1">
            <a:off x="10730751" y="6167718"/>
            <a:ext cx="69924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DDEF8E50-53BE-4CB4-B8CE-2C194E9CD9E3}"/>
              </a:ext>
            </a:extLst>
          </p:cNvPr>
          <p:cNvSpPr/>
          <p:nvPr/>
        </p:nvSpPr>
        <p:spPr>
          <a:xfrm>
            <a:off x="9449360" y="4217914"/>
            <a:ext cx="1299883" cy="636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Worker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7266522-4076-5E9C-F785-82755C5F2F8F}"/>
              </a:ext>
            </a:extLst>
          </p:cNvPr>
          <p:cNvSpPr/>
          <p:nvPr/>
        </p:nvSpPr>
        <p:spPr>
          <a:xfrm>
            <a:off x="7660341" y="4235810"/>
            <a:ext cx="1299883" cy="636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Worker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C675348-710D-0E85-F48E-9EF66383F4A1}"/>
              </a:ext>
            </a:extLst>
          </p:cNvPr>
          <p:cNvSpPr/>
          <p:nvPr/>
        </p:nvSpPr>
        <p:spPr>
          <a:xfrm>
            <a:off x="9428077" y="5127780"/>
            <a:ext cx="1299883" cy="636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Worker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C525906-8519-16B6-DF48-E8C1F12D738A}"/>
              </a:ext>
            </a:extLst>
          </p:cNvPr>
          <p:cNvSpPr/>
          <p:nvPr/>
        </p:nvSpPr>
        <p:spPr>
          <a:xfrm>
            <a:off x="9430868" y="5871914"/>
            <a:ext cx="1299883" cy="636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Worker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0AC4051-C53C-CE4D-E052-2746CBCABD0E}"/>
              </a:ext>
            </a:extLst>
          </p:cNvPr>
          <p:cNvSpPr/>
          <p:nvPr/>
        </p:nvSpPr>
        <p:spPr>
          <a:xfrm>
            <a:off x="6342528" y="3101787"/>
            <a:ext cx="1299883" cy="636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Worker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10AE34B-632B-F5D6-3309-E2C417DAB858}"/>
              </a:ext>
            </a:extLst>
          </p:cNvPr>
          <p:cNvSpPr/>
          <p:nvPr/>
        </p:nvSpPr>
        <p:spPr>
          <a:xfrm>
            <a:off x="4739519" y="3070411"/>
            <a:ext cx="1299883" cy="636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Worker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06A2C38-041F-A11C-32A3-2619B0189452}"/>
              </a:ext>
            </a:extLst>
          </p:cNvPr>
          <p:cNvSpPr/>
          <p:nvPr/>
        </p:nvSpPr>
        <p:spPr>
          <a:xfrm>
            <a:off x="3338209" y="3070410"/>
            <a:ext cx="1299883" cy="636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Worker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DA1A1A4-5B4E-A8A1-8E4B-D8FA45F4E4F8}"/>
              </a:ext>
            </a:extLst>
          </p:cNvPr>
          <p:cNvSpPr/>
          <p:nvPr/>
        </p:nvSpPr>
        <p:spPr>
          <a:xfrm>
            <a:off x="1930443" y="3070410"/>
            <a:ext cx="1299883" cy="636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Worker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E96C30A4-8AAA-7FCC-1E2D-B28B33F6E00B}"/>
              </a:ext>
            </a:extLst>
          </p:cNvPr>
          <p:cNvSpPr/>
          <p:nvPr/>
        </p:nvSpPr>
        <p:spPr>
          <a:xfrm>
            <a:off x="1812265" y="201120"/>
            <a:ext cx="8334375" cy="71326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Organization Plan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362708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000">
              <a:schemeClr val="bg1"/>
            </a:gs>
            <a:gs pos="17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039" y="198407"/>
            <a:ext cx="9920379" cy="9575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Advertisement &amp; Promotion </a:t>
            </a:r>
            <a:endParaRPr lang="en-IN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778" y="1610893"/>
            <a:ext cx="8151962" cy="466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25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2CEB9-31A4-86C4-61CC-CC775536F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82" y="394555"/>
            <a:ext cx="4494998" cy="1134640"/>
          </a:xfrm>
        </p:spPr>
        <p:txBody>
          <a:bodyPr/>
          <a:lstStyle/>
          <a:p>
            <a:r>
              <a:rPr lang="en-US" dirty="0"/>
              <a:t>Target audience 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732130-40C4-5DC8-51A7-417BF4A8CEA4}"/>
              </a:ext>
            </a:extLst>
          </p:cNvPr>
          <p:cNvSpPr txBox="1"/>
          <p:nvPr/>
        </p:nvSpPr>
        <p:spPr>
          <a:xfrm>
            <a:off x="939344" y="1631577"/>
            <a:ext cx="4738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Customers :-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 Sweets shop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Hotels&amp; Restaurants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Marriage and function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Online                      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9BA0AC-B96B-AA62-4A85-E3F901085439}"/>
              </a:ext>
            </a:extLst>
          </p:cNvPr>
          <p:cNvSpPr txBox="1"/>
          <p:nvPr/>
        </p:nvSpPr>
        <p:spPr>
          <a:xfrm>
            <a:off x="765449" y="3576918"/>
            <a:ext cx="4183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Others customer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Middle and upper class households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Festivals and rituals </a:t>
            </a:r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DAE1CC-84E5-47B5-853C-451807165192}"/>
              </a:ext>
            </a:extLst>
          </p:cNvPr>
          <p:cNvSpPr/>
          <p:nvPr/>
        </p:nvSpPr>
        <p:spPr>
          <a:xfrm>
            <a:off x="6168461" y="5189"/>
            <a:ext cx="6096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9616F0-F846-E70F-FADB-BA4BC6BD1626}"/>
              </a:ext>
            </a:extLst>
          </p:cNvPr>
          <p:cNvSpPr/>
          <p:nvPr/>
        </p:nvSpPr>
        <p:spPr>
          <a:xfrm>
            <a:off x="6813177" y="298487"/>
            <a:ext cx="4087906" cy="6633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ANALYSIS OF COMPETITOR 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461" y="1234762"/>
            <a:ext cx="3230515" cy="7936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406" y="1147314"/>
            <a:ext cx="2201353" cy="14897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882" y="2596344"/>
            <a:ext cx="1567683" cy="251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53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000">
              <a:schemeClr val="bg1"/>
            </a:gs>
            <a:gs pos="17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3F70086-785A-8764-B78A-727685DF72CB}"/>
              </a:ext>
            </a:extLst>
          </p:cNvPr>
          <p:cNvSpPr/>
          <p:nvPr/>
        </p:nvSpPr>
        <p:spPr>
          <a:xfrm>
            <a:off x="1736279" y="263907"/>
            <a:ext cx="8411114" cy="81753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Strategies We Follow</a:t>
            </a:r>
            <a:endParaRPr lang="en-IN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5F4D4E-28FC-F606-6D6E-8EF03E0936A0}"/>
              </a:ext>
            </a:extLst>
          </p:cNvPr>
          <p:cNvSpPr/>
          <p:nvPr/>
        </p:nvSpPr>
        <p:spPr>
          <a:xfrm>
            <a:off x="387163" y="4350685"/>
            <a:ext cx="2222687" cy="1783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IMC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D86591-B832-467C-525F-C3D50F5E0BD3}"/>
              </a:ext>
            </a:extLst>
          </p:cNvPr>
          <p:cNvSpPr/>
          <p:nvPr/>
        </p:nvSpPr>
        <p:spPr>
          <a:xfrm>
            <a:off x="9582148" y="4350685"/>
            <a:ext cx="2222689" cy="1783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B2B Marketing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ED4B5D-39D4-8F23-2A93-C990C5025428}"/>
              </a:ext>
            </a:extLst>
          </p:cNvPr>
          <p:cNvSpPr/>
          <p:nvPr/>
        </p:nvSpPr>
        <p:spPr>
          <a:xfrm>
            <a:off x="6518459" y="4350685"/>
            <a:ext cx="2222688" cy="1783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Digital Marketing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93CF69-8724-282B-8739-A4C5604731C1}"/>
              </a:ext>
            </a:extLst>
          </p:cNvPr>
          <p:cNvSpPr/>
          <p:nvPr/>
        </p:nvSpPr>
        <p:spPr>
          <a:xfrm>
            <a:off x="3450850" y="4350685"/>
            <a:ext cx="2226606" cy="1783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Trade Show Marketing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1026" name="Picture 2" descr="What are Integrated Marketing Communications (IMC) Strategies?">
            <a:extLst>
              <a:ext uri="{FF2B5EF4-FFF2-40B4-BE49-F238E27FC236}">
                <a16:creationId xmlns:a16="http://schemas.microsoft.com/office/drawing/2014/main" id="{FF6E5E56-6881-EFCF-55B2-D258EA576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63" y="2402822"/>
            <a:ext cx="2222687" cy="194786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ade Show Marketing Quick Guide • Expert Money">
            <a:extLst>
              <a:ext uri="{FF2B5EF4-FFF2-40B4-BE49-F238E27FC236}">
                <a16:creationId xmlns:a16="http://schemas.microsoft.com/office/drawing/2014/main" id="{31592604-7C97-7EED-8EA2-60FEB312A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850" y="2402822"/>
            <a:ext cx="2222689" cy="194786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CEFEA1-FB51-50F8-D191-9829CF706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4309" y="2402821"/>
            <a:ext cx="2230528" cy="194786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5966" t="30911" r="28262" b="28785"/>
          <a:stretch/>
        </p:blipFill>
        <p:spPr>
          <a:xfrm>
            <a:off x="6321864" y="2047322"/>
            <a:ext cx="2615878" cy="23033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23371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000">
              <a:schemeClr val="bg1"/>
            </a:gs>
            <a:gs pos="17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1820" y="138023"/>
            <a:ext cx="9834112" cy="94890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Key to success</a:t>
            </a:r>
          </a:p>
        </p:txBody>
      </p:sp>
      <p:sp>
        <p:nvSpPr>
          <p:cNvPr id="3" name="Rectangle 2"/>
          <p:cNvSpPr/>
          <p:nvPr/>
        </p:nvSpPr>
        <p:spPr>
          <a:xfrm>
            <a:off x="4942937" y="2950233"/>
            <a:ext cx="2493033" cy="14923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SWOT Analysis </a:t>
            </a:r>
            <a:endParaRPr lang="en-IN" sz="2800" dirty="0"/>
          </a:p>
        </p:txBody>
      </p:sp>
      <p:sp>
        <p:nvSpPr>
          <p:cNvPr id="4" name="Left Arrow 3"/>
          <p:cNvSpPr/>
          <p:nvPr/>
        </p:nvSpPr>
        <p:spPr>
          <a:xfrm rot="1805730">
            <a:off x="4132049" y="2518913"/>
            <a:ext cx="845388" cy="4140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Left Arrow 4"/>
          <p:cNvSpPr/>
          <p:nvPr/>
        </p:nvSpPr>
        <p:spPr>
          <a:xfrm rot="12647368">
            <a:off x="7441729" y="4471380"/>
            <a:ext cx="845388" cy="4140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Left Arrow 5"/>
          <p:cNvSpPr/>
          <p:nvPr/>
        </p:nvSpPr>
        <p:spPr>
          <a:xfrm rot="9025701">
            <a:off x="7396883" y="2518914"/>
            <a:ext cx="845388" cy="4140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Left Arrow 6"/>
          <p:cNvSpPr/>
          <p:nvPr/>
        </p:nvSpPr>
        <p:spPr>
          <a:xfrm rot="19254180">
            <a:off x="4142969" y="4498458"/>
            <a:ext cx="845388" cy="4140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1683033" y="1561381"/>
            <a:ext cx="2451445" cy="1874839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Strengths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/>
              <a:t>Unavailability of beverage industry in this location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/>
              <a:t>Easily available of raw material 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8361889" y="4151962"/>
            <a:ext cx="2424022" cy="173988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Threats </a:t>
            </a:r>
            <a:endParaRPr lang="en-IN" sz="1600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sz="1600" dirty="0"/>
              <a:t>Competitor can produce the same product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sz="1600" dirty="0"/>
              <a:t>New innovation from others competitors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8289385" y="1647645"/>
            <a:ext cx="2424022" cy="158726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Opportunities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/>
              <a:t>Export product to others countries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/>
              <a:t>Higher demand of product</a:t>
            </a:r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1683033" y="4422008"/>
            <a:ext cx="2424022" cy="158726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Weaknesses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/>
              <a:t>High market competitor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0734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1BA6B-BAF5-4452-833A-3D7C6F23E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1"/>
            <a:ext cx="6841146" cy="7521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990C58-8CB7-4D41-BE6D-75F2C7B32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8306" y="1404458"/>
            <a:ext cx="4294094" cy="495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15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000">
              <a:schemeClr val="bg1"/>
            </a:gs>
            <a:gs pos="17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82650"/>
            <a:ext cx="7620000" cy="5092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09165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9000">
              <a:schemeClr val="bg1"/>
            </a:gs>
            <a:gs pos="5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1820" y="138023"/>
            <a:ext cx="9834112" cy="94890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Why I Started this business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7532" y="3200400"/>
            <a:ext cx="2613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112807" y="1808643"/>
            <a:ext cx="93510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3200" dirty="0"/>
              <a:t>High market demand and growing industry 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3200" dirty="0"/>
              <a:t>High profitable business 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3200" dirty="0"/>
              <a:t>It can be start in a small plan 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3200" dirty="0"/>
              <a:t>Manufacturing procedure is very simple 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3200" dirty="0"/>
              <a:t>Marketing is very simple because of high demand in populated areas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4170069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000">
              <a:schemeClr val="bg1"/>
            </a:gs>
            <a:gs pos="17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2642" y="198407"/>
            <a:ext cx="8626416" cy="88852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dirty="0"/>
              <a:t>Location &amp; area  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424023" y="1466490"/>
            <a:ext cx="66389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/>
              <a:t>Raw material availability 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/>
              <a:t>Location ( with respect to the marketing area)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/>
              <a:t>Availability of suitable land 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/>
              <a:t> Transport facilities 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/>
              <a:t>Availability of </a:t>
            </a:r>
            <a:r>
              <a:rPr lang="en-US" sz="2400" dirty="0" err="1"/>
              <a:t>labours</a:t>
            </a:r>
            <a:r>
              <a:rPr lang="en-US" sz="2400" dirty="0"/>
              <a:t> 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/>
              <a:t> Availability of utilities ( Water , Electricity ) 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/>
              <a:t> Environmental impact and effluent disposal 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/>
              <a:t>Local community considerations 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/>
              <a:t>Climate 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/>
              <a:t>1200-1400sq.ft.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906680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chemeClr val="accent1">
                <a:lumMod val="5000"/>
                <a:lumOff val="95000"/>
              </a:schemeClr>
            </a:gs>
            <a:gs pos="74000">
              <a:srgbClr val="99EFFB"/>
            </a:gs>
            <a:gs pos="83000">
              <a:srgbClr val="99EFFB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925A46-7030-E00E-E4FC-662C881E99C6}"/>
              </a:ext>
            </a:extLst>
          </p:cNvPr>
          <p:cNvSpPr/>
          <p:nvPr/>
        </p:nvSpPr>
        <p:spPr>
          <a:xfrm>
            <a:off x="3774141" y="3347372"/>
            <a:ext cx="2931459" cy="537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Sources of finance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BEAECC-C87F-0011-6BBC-B9F1C3654900}"/>
              </a:ext>
            </a:extLst>
          </p:cNvPr>
          <p:cNvSpPr/>
          <p:nvPr/>
        </p:nvSpPr>
        <p:spPr>
          <a:xfrm>
            <a:off x="9036426" y="4772759"/>
            <a:ext cx="2931459" cy="537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Long term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904022-97B0-CE95-BDAA-CF8451F7BFE4}"/>
              </a:ext>
            </a:extLst>
          </p:cNvPr>
          <p:cNvSpPr/>
          <p:nvPr/>
        </p:nvSpPr>
        <p:spPr>
          <a:xfrm>
            <a:off x="4717673" y="4772760"/>
            <a:ext cx="2931459" cy="537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Short term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2735E6-1D0F-B186-A159-DDCB09385E72}"/>
              </a:ext>
            </a:extLst>
          </p:cNvPr>
          <p:cNvSpPr/>
          <p:nvPr/>
        </p:nvSpPr>
        <p:spPr>
          <a:xfrm>
            <a:off x="224115" y="4772759"/>
            <a:ext cx="2931459" cy="537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Spontaneous</a:t>
            </a:r>
            <a:endParaRPr lang="en-IN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A5348F-5ECA-F4BE-48E5-9BAAD2D10807}"/>
              </a:ext>
            </a:extLst>
          </p:cNvPr>
          <p:cNvCxnSpPr>
            <a:stCxn id="2" idx="2"/>
          </p:cNvCxnSpPr>
          <p:nvPr/>
        </p:nvCxnSpPr>
        <p:spPr>
          <a:xfrm flipH="1">
            <a:off x="5239870" y="3885255"/>
            <a:ext cx="1" cy="4392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37D3B4-EB47-7DB6-3DB4-BF6915BE5E72}"/>
              </a:ext>
            </a:extLst>
          </p:cNvPr>
          <p:cNvCxnSpPr>
            <a:cxnSpLocks/>
          </p:cNvCxnSpPr>
          <p:nvPr/>
        </p:nvCxnSpPr>
        <p:spPr>
          <a:xfrm flipV="1">
            <a:off x="1591230" y="4333489"/>
            <a:ext cx="8910920" cy="179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B7808A-F5F2-7DE4-14C5-CEF3F98709A7}"/>
              </a:ext>
            </a:extLst>
          </p:cNvPr>
          <p:cNvCxnSpPr/>
          <p:nvPr/>
        </p:nvCxnSpPr>
        <p:spPr>
          <a:xfrm flipH="1">
            <a:off x="1600200" y="4351418"/>
            <a:ext cx="1" cy="4392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64857-9125-B69C-A277-C02932D10D62}"/>
              </a:ext>
            </a:extLst>
          </p:cNvPr>
          <p:cNvCxnSpPr>
            <a:cxnSpLocks/>
          </p:cNvCxnSpPr>
          <p:nvPr/>
        </p:nvCxnSpPr>
        <p:spPr>
          <a:xfrm flipH="1">
            <a:off x="10497674" y="4324525"/>
            <a:ext cx="1" cy="4392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B5E493-CF09-4B5B-45AB-C2277A6A8C1B}"/>
              </a:ext>
            </a:extLst>
          </p:cNvPr>
          <p:cNvCxnSpPr/>
          <p:nvPr/>
        </p:nvCxnSpPr>
        <p:spPr>
          <a:xfrm flipH="1">
            <a:off x="6172198" y="4333489"/>
            <a:ext cx="1" cy="4392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FE03CD2-C617-F74D-7AC9-287E108CF8C8}"/>
              </a:ext>
            </a:extLst>
          </p:cNvPr>
          <p:cNvSpPr/>
          <p:nvPr/>
        </p:nvSpPr>
        <p:spPr>
          <a:xfrm>
            <a:off x="1095935" y="5749913"/>
            <a:ext cx="990600" cy="708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Trade credit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CF47A7-9342-F6FB-D960-DEC09FF4AEDD}"/>
              </a:ext>
            </a:extLst>
          </p:cNvPr>
          <p:cNvSpPr/>
          <p:nvPr/>
        </p:nvSpPr>
        <p:spPr>
          <a:xfrm>
            <a:off x="9791283" y="5543725"/>
            <a:ext cx="1412781" cy="708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Retained profit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179B606-F370-D6DE-1B56-79A1EB2A95EB}"/>
              </a:ext>
            </a:extLst>
          </p:cNvPr>
          <p:cNvSpPr/>
          <p:nvPr/>
        </p:nvSpPr>
        <p:spPr>
          <a:xfrm>
            <a:off x="6313956" y="5723016"/>
            <a:ext cx="990600" cy="708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Public Deposit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1C3D08E-8FC1-42F9-1313-9941E27484C9}"/>
              </a:ext>
            </a:extLst>
          </p:cNvPr>
          <p:cNvSpPr/>
          <p:nvPr/>
        </p:nvSpPr>
        <p:spPr>
          <a:xfrm>
            <a:off x="5210735" y="5723017"/>
            <a:ext cx="990600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Short term loan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E103D3-CBF1-F2B2-5712-6BD9B4E94071}"/>
              </a:ext>
            </a:extLst>
          </p:cNvPr>
          <p:cNvSpPr/>
          <p:nvPr/>
        </p:nvSpPr>
        <p:spPr>
          <a:xfrm>
            <a:off x="4105835" y="5749913"/>
            <a:ext cx="990600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Government loan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3357AB6-7F05-6C77-78D0-2B0B9BD2EA53}"/>
              </a:ext>
            </a:extLst>
          </p:cNvPr>
          <p:cNvSpPr/>
          <p:nvPr/>
        </p:nvSpPr>
        <p:spPr>
          <a:xfrm>
            <a:off x="2957323" y="5767505"/>
            <a:ext cx="1103221" cy="708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Bank loan</a:t>
            </a:r>
            <a:endParaRPr lang="en-IN" dirty="0">
              <a:solidFill>
                <a:schemeClr val="tx1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7D7CCD3-867E-1744-3AA8-C299EFAC1251}"/>
              </a:ext>
            </a:extLst>
          </p:cNvPr>
          <p:cNvCxnSpPr/>
          <p:nvPr/>
        </p:nvCxnSpPr>
        <p:spPr>
          <a:xfrm flipH="1">
            <a:off x="1587872" y="5319606"/>
            <a:ext cx="1" cy="4392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2EA6FB8-01CA-BC2D-2769-715FACF709C6}"/>
              </a:ext>
            </a:extLst>
          </p:cNvPr>
          <p:cNvCxnSpPr>
            <a:cxnSpLocks/>
          </p:cNvCxnSpPr>
          <p:nvPr/>
        </p:nvCxnSpPr>
        <p:spPr>
          <a:xfrm>
            <a:off x="3582499" y="5539241"/>
            <a:ext cx="322507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5B348C4-E4C1-CBD2-5B4E-A70BF959DE2C}"/>
              </a:ext>
            </a:extLst>
          </p:cNvPr>
          <p:cNvCxnSpPr>
            <a:cxnSpLocks/>
          </p:cNvCxnSpPr>
          <p:nvPr/>
        </p:nvCxnSpPr>
        <p:spPr>
          <a:xfrm>
            <a:off x="6172198" y="5310642"/>
            <a:ext cx="11205" cy="221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CCE0C88-08FF-D072-CF16-2520B5EF56B3}"/>
              </a:ext>
            </a:extLst>
          </p:cNvPr>
          <p:cNvCxnSpPr>
            <a:cxnSpLocks/>
          </p:cNvCxnSpPr>
          <p:nvPr/>
        </p:nvCxnSpPr>
        <p:spPr>
          <a:xfrm>
            <a:off x="6796926" y="5544843"/>
            <a:ext cx="1679" cy="1781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FB2835E-36AE-C644-7ED2-3E104EA4996A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4601135" y="5518507"/>
            <a:ext cx="12330" cy="2314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67C8553-328D-5FAD-ED54-AA366045AA8D}"/>
              </a:ext>
            </a:extLst>
          </p:cNvPr>
          <p:cNvCxnSpPr>
            <a:cxnSpLocks/>
            <a:endCxn id="24" idx="0"/>
          </p:cNvCxnSpPr>
          <p:nvPr/>
        </p:nvCxnSpPr>
        <p:spPr>
          <a:xfrm flipH="1">
            <a:off x="5706035" y="5518507"/>
            <a:ext cx="8963" cy="2045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8EB9BCE-4492-7329-B322-7BF6B52982BA}"/>
              </a:ext>
            </a:extLst>
          </p:cNvPr>
          <p:cNvCxnSpPr>
            <a:cxnSpLocks/>
          </p:cNvCxnSpPr>
          <p:nvPr/>
        </p:nvCxnSpPr>
        <p:spPr>
          <a:xfrm>
            <a:off x="10497674" y="5319606"/>
            <a:ext cx="0" cy="2162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812831EC-1ACD-7D3A-EDFC-8B53A9B63344}"/>
              </a:ext>
            </a:extLst>
          </p:cNvPr>
          <p:cNvSpPr/>
          <p:nvPr/>
        </p:nvSpPr>
        <p:spPr>
          <a:xfrm>
            <a:off x="1771650" y="2303595"/>
            <a:ext cx="8334375" cy="71326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Financial Resources</a:t>
            </a:r>
            <a:endParaRPr lang="en-IN" sz="3200" dirty="0"/>
          </a:p>
        </p:txBody>
      </p:sp>
      <p:sp>
        <p:nvSpPr>
          <p:cNvPr id="32" name="Rectangle: Rounded Corners 64">
            <a:extLst>
              <a:ext uri="{FF2B5EF4-FFF2-40B4-BE49-F238E27FC236}">
                <a16:creationId xmlns:a16="http://schemas.microsoft.com/office/drawing/2014/main" id="{812831EC-1ACD-7D3A-EDFC-8B53A9B63344}"/>
              </a:ext>
            </a:extLst>
          </p:cNvPr>
          <p:cNvSpPr/>
          <p:nvPr/>
        </p:nvSpPr>
        <p:spPr>
          <a:xfrm>
            <a:off x="2499263" y="138899"/>
            <a:ext cx="5769630" cy="84806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/>
              <a:t>Investment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99318" y="1388304"/>
            <a:ext cx="5694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Approx 50lakhs – 60 lakhs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FB2835E-36AE-C644-7ED2-3E104EA4996A}"/>
              </a:ext>
            </a:extLst>
          </p:cNvPr>
          <p:cNvCxnSpPr>
            <a:cxnSpLocks/>
          </p:cNvCxnSpPr>
          <p:nvPr/>
        </p:nvCxnSpPr>
        <p:spPr>
          <a:xfrm flipH="1">
            <a:off x="3587705" y="5552349"/>
            <a:ext cx="12330" cy="2314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770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000">
              <a:schemeClr val="bg1"/>
            </a:gs>
            <a:gs pos="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1820" y="172529"/>
            <a:ext cx="9834112" cy="94890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Certificates &amp; License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9238" y="1837426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/>
              <a:t>Food Safety &amp; Standards Authority of India (FSSAI) food </a:t>
            </a:r>
            <a:r>
              <a:rPr lang="en-US" sz="2400" dirty="0" err="1"/>
              <a:t>licence</a:t>
            </a:r>
            <a:endParaRPr lang="en-US" sz="24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/>
              <a:t>Indian Standards Institution mark (ISI mark)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/>
              <a:t>ESI or Employee State Insurance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/>
              <a:t>GST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/>
              <a:t>Trademark Registration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/>
              <a:t>No objection certificate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5612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9000">
              <a:schemeClr val="bg1"/>
            </a:gs>
            <a:gs pos="5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64">
            <a:extLst>
              <a:ext uri="{FF2B5EF4-FFF2-40B4-BE49-F238E27FC236}">
                <a16:creationId xmlns:a16="http://schemas.microsoft.com/office/drawing/2014/main" id="{812831EC-1ACD-7D3A-EDFC-8B53A9B63344}"/>
              </a:ext>
            </a:extLst>
          </p:cNvPr>
          <p:cNvSpPr/>
          <p:nvPr/>
        </p:nvSpPr>
        <p:spPr>
          <a:xfrm>
            <a:off x="1754397" y="288266"/>
            <a:ext cx="8334375" cy="71326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Types of product </a:t>
            </a:r>
            <a:endParaRPr lang="en-IN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544127" y="1673525"/>
            <a:ext cx="7487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2400" dirty="0"/>
              <a:t>Soda water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400" dirty="0"/>
              <a:t>Lemon </a:t>
            </a:r>
            <a:r>
              <a:rPr lang="en-US" sz="2400" dirty="0" err="1"/>
              <a:t>flavoured</a:t>
            </a:r>
            <a:r>
              <a:rPr lang="en-US" sz="2400" dirty="0"/>
              <a:t> carbonated beverage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400" dirty="0"/>
              <a:t>Ginger </a:t>
            </a:r>
            <a:r>
              <a:rPr lang="en-US" sz="2400" dirty="0" err="1"/>
              <a:t>flavoured</a:t>
            </a:r>
            <a:r>
              <a:rPr lang="en-US" sz="2400" dirty="0"/>
              <a:t> carbonated beverage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400" dirty="0"/>
              <a:t>Lemon &amp; watermelon </a:t>
            </a:r>
            <a:r>
              <a:rPr lang="en-US" sz="2400" dirty="0" err="1"/>
              <a:t>flavoured</a:t>
            </a:r>
            <a:r>
              <a:rPr lang="en-US" sz="2400" dirty="0"/>
              <a:t> carbonated beverage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400" dirty="0"/>
              <a:t>Watermelon </a:t>
            </a:r>
            <a:r>
              <a:rPr lang="en-US" sz="2400" dirty="0" err="1"/>
              <a:t>flavoured</a:t>
            </a:r>
            <a:r>
              <a:rPr lang="en-US" sz="2400" dirty="0"/>
              <a:t> carbonated beverage </a:t>
            </a:r>
          </a:p>
          <a:p>
            <a:pPr marL="342900" indent="-342900" algn="just">
              <a:buFont typeface="+mj-lt"/>
              <a:buAutoNum type="arabicPeriod"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948214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9000">
              <a:schemeClr val="bg1"/>
            </a:gs>
            <a:gs pos="5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D255A37-B68F-49A2-8A76-041B68759315}"/>
              </a:ext>
            </a:extLst>
          </p:cNvPr>
          <p:cNvSpPr/>
          <p:nvPr/>
        </p:nvSpPr>
        <p:spPr>
          <a:xfrm>
            <a:off x="1776683" y="148626"/>
            <a:ext cx="7746880" cy="74852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/>
              <a:t>Raw material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6761" y="1794294"/>
            <a:ext cx="79449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N" sz="2400" dirty="0"/>
              <a:t>Water 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400" dirty="0"/>
              <a:t>Lemon 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400" dirty="0"/>
              <a:t>Watermelon 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400" dirty="0"/>
              <a:t>Co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₂</a:t>
            </a:r>
            <a:endParaRPr lang="en-IN" sz="2400" dirty="0"/>
          </a:p>
          <a:p>
            <a:pPr marL="342900" indent="-342900">
              <a:buFont typeface="+mj-lt"/>
              <a:buAutoNum type="arabicPeriod"/>
            </a:pPr>
            <a:r>
              <a:rPr lang="en-IN" sz="2400" dirty="0"/>
              <a:t>Sugar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400" dirty="0"/>
              <a:t>Bottle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400" dirty="0"/>
              <a:t>Ginger 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400" dirty="0"/>
              <a:t>Other packaging material  </a:t>
            </a:r>
          </a:p>
          <a:p>
            <a:pPr marL="342900" indent="-342900">
              <a:buFont typeface="+mj-lt"/>
              <a:buAutoNum type="arabicPeriod"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666675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9000">
              <a:schemeClr val="bg1"/>
            </a:gs>
            <a:gs pos="5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BC92516-BCD9-9E36-6DBC-2CFABC2DC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864770"/>
              </p:ext>
            </p:extLst>
          </p:nvPr>
        </p:nvGraphicFramePr>
        <p:xfrm>
          <a:off x="1290067" y="1253144"/>
          <a:ext cx="9458958" cy="5486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85199">
                  <a:extLst>
                    <a:ext uri="{9D8B030D-6E8A-4147-A177-3AD203B41FA5}">
                      <a16:colId xmlns:a16="http://schemas.microsoft.com/office/drawing/2014/main" val="1406778466"/>
                    </a:ext>
                  </a:extLst>
                </a:gridCol>
                <a:gridCol w="374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8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Serial No.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Equipments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952749"/>
                  </a:ext>
                </a:extLst>
              </a:tr>
              <a:tr h="276297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Production equipment's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567703"/>
                  </a:ext>
                </a:extLst>
              </a:tr>
              <a:tr h="276297">
                <a:tc>
                  <a:txBody>
                    <a:bodyPr/>
                    <a:lstStyle/>
                    <a:p>
                      <a:r>
                        <a:rPr lang="en-US" dirty="0"/>
                        <a:t>01.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Tanks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56000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489011"/>
                  </a:ext>
                </a:extLst>
              </a:tr>
              <a:tr h="276297">
                <a:tc>
                  <a:txBody>
                    <a:bodyPr/>
                    <a:lstStyle/>
                    <a:p>
                      <a:r>
                        <a:rPr lang="en-US" dirty="0"/>
                        <a:t>02.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Boiler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50000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372633"/>
                  </a:ext>
                </a:extLst>
              </a:tr>
              <a:tr h="322217">
                <a:tc>
                  <a:txBody>
                    <a:bodyPr/>
                    <a:lstStyle/>
                    <a:p>
                      <a:r>
                        <a:rPr lang="en-US" dirty="0"/>
                        <a:t>03.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Automatic</a:t>
                      </a:r>
                      <a:r>
                        <a:rPr lang="en-IN" baseline="0" dirty="0"/>
                        <a:t> bottle washing machine 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60000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9142423"/>
                  </a:ext>
                </a:extLst>
              </a:tr>
              <a:tr h="276297">
                <a:tc>
                  <a:txBody>
                    <a:bodyPr/>
                    <a:lstStyle/>
                    <a:p>
                      <a:r>
                        <a:rPr lang="en-IN" dirty="0"/>
                        <a:t>04.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Pasteurizer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50000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297">
                <a:tc>
                  <a:txBody>
                    <a:bodyPr/>
                    <a:lstStyle/>
                    <a:p>
                      <a:r>
                        <a:rPr lang="en-IN" dirty="0"/>
                        <a:t>05.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</a:t>
                      </a:r>
                      <a:r>
                        <a:rPr lang="en-I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₂ cylinder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297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Quality  control &amp; testing equipment's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554942"/>
                  </a:ext>
                </a:extLst>
              </a:tr>
              <a:tr h="276297">
                <a:tc>
                  <a:txBody>
                    <a:bodyPr/>
                    <a:lstStyle/>
                    <a:p>
                      <a:r>
                        <a:rPr lang="en-US" dirty="0"/>
                        <a:t>06.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Gas volume analyzer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19000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164907"/>
                  </a:ext>
                </a:extLst>
              </a:tr>
              <a:tr h="276297">
                <a:tc>
                  <a:txBody>
                    <a:bodyPr/>
                    <a:lstStyle/>
                    <a:p>
                      <a:r>
                        <a:rPr lang="en-US" dirty="0"/>
                        <a:t>07.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Refractometer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35000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3686938"/>
                  </a:ext>
                </a:extLst>
              </a:tr>
              <a:tr h="276297">
                <a:tc>
                  <a:txBody>
                    <a:bodyPr/>
                    <a:lstStyle/>
                    <a:p>
                      <a:r>
                        <a:rPr lang="en-US" dirty="0"/>
                        <a:t>08.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Density Meter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69000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098702"/>
                  </a:ext>
                </a:extLst>
              </a:tr>
              <a:tr h="276297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Packaging equipment's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279325"/>
                  </a:ext>
                </a:extLst>
              </a:tr>
              <a:tr h="276297">
                <a:tc>
                  <a:txBody>
                    <a:bodyPr/>
                    <a:lstStyle/>
                    <a:p>
                      <a:r>
                        <a:rPr lang="en-US" dirty="0"/>
                        <a:t>09.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Automatic Bottle filling machine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200000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39333"/>
                  </a:ext>
                </a:extLst>
              </a:tr>
              <a:tr h="276297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Distribution equipment's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240229"/>
                  </a:ext>
                </a:extLst>
              </a:tr>
              <a:tr h="276297">
                <a:tc>
                  <a:txBody>
                    <a:bodyPr/>
                    <a:lstStyle/>
                    <a:p>
                      <a:r>
                        <a:rPr lang="en-US" dirty="0"/>
                        <a:t>10.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Truck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600000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4798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817225" y="150472"/>
            <a:ext cx="8611565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/>
              <a:t>EQUIPMENT DETAILS</a:t>
            </a:r>
          </a:p>
        </p:txBody>
      </p:sp>
    </p:spTree>
    <p:extLst>
      <p:ext uri="{BB962C8B-B14F-4D97-AF65-F5344CB8AC3E}">
        <p14:creationId xmlns:p14="http://schemas.microsoft.com/office/powerpoint/2010/main" val="221977903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1329</TotalTime>
  <Words>565</Words>
  <Application>Microsoft Office PowerPoint</Application>
  <PresentationFormat>Widescreen</PresentationFormat>
  <Paragraphs>251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Black</vt:lpstr>
      <vt:lpstr>Arial Rounded MT Bold</vt:lpstr>
      <vt:lpstr>Bodoni MT</vt:lpstr>
      <vt:lpstr>Bodoni MT Black</vt:lpstr>
      <vt:lpstr>Britannic Bold</vt:lpstr>
      <vt:lpstr>Calibri</vt:lpstr>
      <vt:lpstr>Gill Sans MT</vt:lpstr>
      <vt:lpstr>Wingdings</vt:lpstr>
      <vt:lpstr>Parcel</vt:lpstr>
      <vt:lpstr>DEVELOPMENT OF CARBONATED BEVERAGE PLANT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Target audience 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SOFT DRINK PLANT </dc:title>
  <dc:creator>avishiktajgm@outlook.com</dc:creator>
  <cp:lastModifiedBy>Ayan</cp:lastModifiedBy>
  <cp:revision>66</cp:revision>
  <dcterms:created xsi:type="dcterms:W3CDTF">2023-03-01T01:39:04Z</dcterms:created>
  <dcterms:modified xsi:type="dcterms:W3CDTF">2023-12-29T04:42:15Z</dcterms:modified>
</cp:coreProperties>
</file>